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2"/>
    <p:sldMasterId id="2147483652" r:id="rId3"/>
  </p:sldMasterIdLst>
  <p:notesMasterIdLst>
    <p:notesMasterId r:id="rId9"/>
  </p:notesMasterIdLst>
  <p:sldIdLst>
    <p:sldId id="342" r:id="rId4"/>
    <p:sldId id="325" r:id="rId5"/>
    <p:sldId id="326" r:id="rId6"/>
    <p:sldId id="343" r:id="rId7"/>
    <p:sldId id="345" r:id="rId8"/>
  </p:sldIdLst>
  <p:sldSz cx="12192000" cy="6858000"/>
  <p:notesSz cx="6858000" cy="9144000"/>
  <p:embeddedFontLst>
    <p:embeddedFont>
      <p:font typeface="MiSans" panose="020B0604020202020204" charset="-122"/>
      <p:regular r:id="rId10"/>
    </p:embeddedFont>
  </p:embeddedFontLst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300"/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72" y="58"/>
      </p:cViewPr>
      <p:guideLst>
        <p:guide orient="horz" pos="2159"/>
        <p:guide pos="38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4294967295"/>
          </p:nvPr>
        </p:nvSpPr>
        <p:spPr>
          <a:xfrm>
            <a:off x="368935" y="389255"/>
            <a:ext cx="11483340" cy="53276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10.</a:t>
            </a:r>
            <a:r>
              <a:rPr lang="en-US" altLang="zh-CN" dirty="0">
                <a:solidFill>
                  <a:schemeClr val="accent4">
                    <a:lumMod val="75000"/>
                  </a:schemeClr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ELT-12 connected to CHNT Meter</a:t>
            </a:r>
            <a:r>
              <a:rPr lang="zh-CN" altLang="en-US" dirty="0">
                <a:solidFill>
                  <a:srgbClr val="FF0000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（</a:t>
            </a:r>
            <a:r>
              <a:rPr lang="en-US" altLang="zh-CN" dirty="0">
                <a:solidFill>
                  <a:srgbClr val="FF0000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NEW)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1570" y="1585595"/>
            <a:ext cx="1733550" cy="36861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48945" y="1362075"/>
            <a:ext cx="7194550" cy="5207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Current status</a:t>
            </a:r>
            <a:r>
              <a:rPr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: EMA </a:t>
            </a:r>
            <a:r>
              <a:rPr lang="en-US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Manager</a:t>
            </a:r>
            <a:r>
              <a:rPr lang="zh-CN" altLang="en-US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 are available</a:t>
            </a:r>
            <a:r>
              <a:rPr lang="en-US" altLang="zh-CN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.</a:t>
            </a:r>
            <a:endParaRPr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endParaRPr b="1"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Functional description：</a:t>
            </a:r>
            <a:endParaRPr lang="zh-CN" altLang="en-US"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1. Replacing the original CT sampling with the CHNT Meter can simplify the CT wiring.</a:t>
            </a: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2. The CHNT Meter can be connected to different-sized CTs. When the electricity consumption of the client exceeds the upper limit of the standard CT included in the PCS, a solution can be adopted where the CHNT Meter is connected to a larger CT.</a:t>
            </a:r>
          </a:p>
          <a:p>
            <a:pPr algn="l"/>
            <a:endParaRPr lang="en-US" altLang="zh-CN">
              <a:solidFill>
                <a:schemeClr val="tx1"/>
              </a:solidFill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EMA </a:t>
            </a:r>
            <a:r>
              <a:rPr lang="en-US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Manager</a:t>
            </a:r>
            <a:r>
              <a:rPr lang="zh-CN" altLang="en-US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 operations：</a:t>
            </a:r>
            <a:endParaRPr lang="en-US" altLang="zh-CN">
              <a:solidFill>
                <a:schemeClr val="tx1"/>
              </a:solidFill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1. During the initialization process of EMA Manager, select the electricity meter function for configuration.</a:t>
            </a: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2. Log in to the system locally on EMA Manager and go to "Workspace" - "Meter Settings" to set the electricity meters.</a:t>
            </a: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3. Log in remotely to the customer system on EMA Manager and enter "Workspace" - "Remote control" - "Meter Settings" to set the electricity meters.</a:t>
            </a:r>
            <a:endParaRPr lang="en-US" altLang="zh-CN"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2595" y="1529715"/>
            <a:ext cx="1800000" cy="39012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4294967295"/>
          </p:nvPr>
        </p:nvSpPr>
        <p:spPr>
          <a:xfrm>
            <a:off x="368935" y="389255"/>
            <a:ext cx="11483340" cy="53276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10.</a:t>
            </a:r>
            <a:r>
              <a:rPr lang="en-US" altLang="zh-CN" dirty="0">
                <a:solidFill>
                  <a:schemeClr val="accent4">
                    <a:lumMod val="75000"/>
                  </a:schemeClr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ELT-12 connected to CHNT Meter</a:t>
            </a:r>
            <a:r>
              <a:rPr lang="zh-CN" altLang="en-US" dirty="0">
                <a:solidFill>
                  <a:srgbClr val="FF0000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（</a:t>
            </a:r>
            <a:r>
              <a:rPr lang="en-US" altLang="zh-CN" dirty="0">
                <a:solidFill>
                  <a:srgbClr val="FF0000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NEW)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04215" y="1445260"/>
            <a:ext cx="6410960" cy="51244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zh-CN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Note</a:t>
            </a:r>
            <a:r>
              <a:rPr lang="zh-CN" altLang="en-US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：</a:t>
            </a:r>
            <a:endParaRPr lang="zh-CN" altLang="en-US" b="1">
              <a:latin typeface="MiSans" panose="00000700000000000000" charset="-122"/>
              <a:ea typeface="MiSans" panose="00000700000000000000" charset="-122"/>
              <a:cs typeface="MiSans" panose="00000700000000000000" charset="-122"/>
            </a:endParaRPr>
          </a:p>
          <a:p>
            <a:pPr algn="l"/>
            <a:r>
              <a:rPr lang="en-US" altLang="zh-CN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1. The installation location of the CHNT Meter remains the same as that of the original CT, and it cannot be changed.</a:t>
            </a:r>
          </a:p>
          <a:p>
            <a:pPr algn="l"/>
            <a:r>
              <a:rPr lang="en-US" altLang="zh-CN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2. The CHNT Meter has many models. When choosing the meter model, be sure to compare with the actual model. APS cannot perform 3. When setting the meter address, Meter Address 1 is for the Grid side, and Meter Address 2 is for the PV Production side.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4180" y="1336675"/>
            <a:ext cx="2514600" cy="51873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4294967295"/>
          </p:nvPr>
        </p:nvSpPr>
        <p:spPr>
          <a:xfrm>
            <a:off x="368935" y="389255"/>
            <a:ext cx="10605770" cy="53276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11.</a:t>
            </a:r>
            <a:r>
              <a:rPr lang="en-US" altLang="zh-CN" dirty="0">
                <a:solidFill>
                  <a:schemeClr val="accent4">
                    <a:lumMod val="75000"/>
                  </a:schemeClr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ELT-12 connceted to Shelly Meter</a:t>
            </a:r>
            <a:r>
              <a:rPr lang="zh-CN" altLang="en-US" dirty="0">
                <a:solidFill>
                  <a:srgbClr val="FF0000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（</a:t>
            </a:r>
            <a:r>
              <a:rPr lang="en-US" altLang="zh-CN" dirty="0">
                <a:solidFill>
                  <a:srgbClr val="FF0000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NEW)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96290" y="1428115"/>
            <a:ext cx="6654800" cy="5141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Current status</a:t>
            </a:r>
            <a:r>
              <a:rPr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: EMA </a:t>
            </a:r>
            <a:r>
              <a:rPr lang="en-US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Manager</a:t>
            </a:r>
            <a:r>
              <a:rPr lang="zh-CN" altLang="en-US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 are available</a:t>
            </a:r>
            <a:r>
              <a:rPr lang="en-US" altLang="zh-CN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.</a:t>
            </a:r>
            <a:endParaRPr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endParaRPr b="1"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Functional description：</a:t>
            </a:r>
            <a:endParaRPr lang="zh-CN" altLang="en-US"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1. Replace the original CT sampling with the Shelly meter. The CT wiring is completely omitted.</a:t>
            </a: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2. The sampling data from the Shell meter is sent back to the ELT-12 via the cloud, enabling the remote export limit function.</a:t>
            </a:r>
          </a:p>
          <a:p>
            <a:pPr algn="l"/>
            <a:endParaRPr lang="en-US" altLang="zh-CN">
              <a:solidFill>
                <a:schemeClr val="tx1"/>
              </a:solidFill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EMA </a:t>
            </a:r>
            <a:r>
              <a:rPr lang="en-US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Manager</a:t>
            </a:r>
            <a:r>
              <a:rPr lang="zh-CN" altLang="en-US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＆</a:t>
            </a:r>
            <a:r>
              <a:rPr lang="en-US" altLang="zh-CN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EMA Web</a:t>
            </a:r>
            <a:r>
              <a:rPr lang="zh-CN" altLang="en-US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 operations：</a:t>
            </a:r>
            <a:endParaRPr lang="en-US" altLang="zh-CN">
              <a:solidFill>
                <a:schemeClr val="tx1"/>
              </a:solidFill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1. During the initialization process of EMA Manager, select the electricity meter function for configuration.</a:t>
            </a: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2. Log in to the system locally on EMA Manager and go to "Workspace" - "Meter Settings" to set the electricity meter.</a:t>
            </a: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3. Log in remotely to the customer system on EMA Manager and go to "Workspace" - "Remote control" - "Meter Settings" to set the electricity meter.</a:t>
            </a:r>
            <a:endParaRPr lang="en-US" altLang="zh-CN"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1090" y="1529715"/>
            <a:ext cx="1800000" cy="39012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1810" y="1529715"/>
            <a:ext cx="1733550" cy="36861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4294967295"/>
          </p:nvPr>
        </p:nvSpPr>
        <p:spPr>
          <a:xfrm>
            <a:off x="368935" y="389255"/>
            <a:ext cx="10605770" cy="53276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11.</a:t>
            </a:r>
            <a:r>
              <a:rPr lang="en-US" altLang="zh-CN" dirty="0">
                <a:solidFill>
                  <a:schemeClr val="accent4">
                    <a:lumMod val="75000"/>
                  </a:schemeClr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ELT-12 connceted to Shelly Meter</a:t>
            </a:r>
            <a:r>
              <a:rPr lang="zh-CN" altLang="en-US" dirty="0">
                <a:solidFill>
                  <a:srgbClr val="FF0000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（</a:t>
            </a:r>
            <a:r>
              <a:rPr lang="en-US" altLang="zh-CN" dirty="0">
                <a:solidFill>
                  <a:srgbClr val="FF0000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NEW)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96290" y="1166495"/>
            <a:ext cx="10568940" cy="1790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zh-CN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Note</a:t>
            </a:r>
            <a:r>
              <a:rPr lang="zh-CN" altLang="en-US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：</a:t>
            </a:r>
            <a:endParaRPr lang="zh-CN" altLang="en-US" b="1">
              <a:latin typeface="MiSans" panose="00000700000000000000" charset="-122"/>
              <a:ea typeface="MiSans" panose="00000700000000000000" charset="-122"/>
              <a:cs typeface="MiSans" panose="00000700000000000000" charset="-122"/>
            </a:endParaRPr>
          </a:p>
          <a:p>
            <a:pPr algn="l"/>
            <a:r>
              <a:rPr lang="en-US" altLang="zh-CN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1. Compared with the CHNT meter and CT sampling, the sampling of the Shelly meter will have a slight delay.</a:t>
            </a:r>
          </a:p>
          <a:p>
            <a:pPr algn="l"/>
            <a:r>
              <a:rPr lang="en-US" altLang="zh-CN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2. The power data sampled by the Shelly meter is real-time. However, the battery level data is reported every 5 minutes, so there will be a certain deviation between the battery level data and the power data when displayed. All should be based on the power data.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85" y="2959100"/>
            <a:ext cx="1800000" cy="39012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9815" y="2956560"/>
            <a:ext cx="1800000" cy="39012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8945" y="2956560"/>
            <a:ext cx="1800000" cy="39012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8075" y="2956560"/>
            <a:ext cx="1800000" cy="39012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46335" y="2956560"/>
            <a:ext cx="1800000" cy="39012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7205" y="2959100"/>
            <a:ext cx="1800000" cy="389891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 idx="4294967295"/>
          </p:nvPr>
        </p:nvSpPr>
        <p:spPr>
          <a:xfrm>
            <a:off x="368935" y="389255"/>
            <a:ext cx="11416030" cy="53276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12.</a:t>
            </a:r>
            <a:r>
              <a:rPr lang="en-US" altLang="zh-CN" dirty="0">
                <a:solidFill>
                  <a:schemeClr val="accent4">
                    <a:lumMod val="75000"/>
                  </a:schemeClr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Remote software Reboot Function</a:t>
            </a:r>
            <a:r>
              <a:rPr lang="zh-CN" altLang="en-US" dirty="0">
                <a:solidFill>
                  <a:srgbClr val="FF0000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（</a:t>
            </a:r>
            <a:r>
              <a:rPr lang="en-US" altLang="zh-CN" dirty="0">
                <a:solidFill>
                  <a:srgbClr val="FF0000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NEW)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8905" y="1067435"/>
            <a:ext cx="6533515" cy="56445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Current status</a:t>
            </a:r>
            <a:r>
              <a:rPr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: </a:t>
            </a:r>
            <a:r>
              <a:rPr lang="en-US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EMA Manager</a:t>
            </a:r>
            <a:r>
              <a:rPr lang="zh-CN" altLang="en-US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＆</a:t>
            </a:r>
            <a:r>
              <a:rPr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EMA </a:t>
            </a:r>
            <a:r>
              <a:rPr lang="en-US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Web</a:t>
            </a:r>
            <a:r>
              <a:rPr lang="zh-CN" altLang="en-US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 are available</a:t>
            </a:r>
            <a:r>
              <a:rPr lang="en-US" altLang="zh-CN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.</a:t>
            </a:r>
            <a:endParaRPr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endParaRPr b="1"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Functional description：</a:t>
            </a:r>
            <a:endParaRPr lang="zh-CN" altLang="en-US"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1. When there is a problem with the client's system and it cannot be resolved. It is possible to remotely perform the software restart.</a:t>
            </a:r>
          </a:p>
          <a:p>
            <a:pPr algn="l"/>
            <a:endParaRPr lang="en-US" altLang="zh-CN">
              <a:solidFill>
                <a:schemeClr val="tx1"/>
              </a:solidFill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EMA </a:t>
            </a:r>
            <a:r>
              <a:rPr lang="en-US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Web</a:t>
            </a:r>
            <a:r>
              <a:rPr lang="zh-CN" altLang="en-US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 operations：</a:t>
            </a:r>
            <a:endParaRPr lang="en-US" altLang="zh-CN">
              <a:solidFill>
                <a:schemeClr val="tx1"/>
              </a:solidFill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1. On EMA Web, in "Remote Control Storage" - "Device Settings"-“Reboot” to make the settings.</a:t>
            </a:r>
          </a:p>
          <a:p>
            <a:pPr algn="l"/>
            <a:r>
              <a:rPr lang="en-US" altLang="zh-CN">
                <a:solidFill>
                  <a:schemeClr val="tx1"/>
                </a:solidFill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2. </a:t>
            </a:r>
            <a:r>
              <a:rPr lang="en-US" altLang="zh-CN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Log in to the system locally on EMA Manager and go to "Workspace" - "Device Settings"-“Reboot”  to make the settings.</a:t>
            </a:r>
            <a:endParaRPr lang="en-US" altLang="zh-CN">
              <a:solidFill>
                <a:schemeClr val="tx1"/>
              </a:solidFill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lang="en-US" altLang="zh-CN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3. Log in remotely to the customer system on EMA Manager and go to "Workspace" - "Remote control" - "Device Settings"-“Reboot”  to make the settings.</a:t>
            </a:r>
            <a:endParaRPr lang="en-US" altLang="zh-CN">
              <a:solidFill>
                <a:schemeClr val="tx1"/>
              </a:solidFill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endParaRPr lang="en-US" altLang="zh-CN">
              <a:solidFill>
                <a:schemeClr val="tx1"/>
              </a:solidFill>
              <a:latin typeface="MiSans" panose="00000700000000000000" charset="-122"/>
              <a:ea typeface="MiSans" panose="00000700000000000000" charset="-122"/>
              <a:cs typeface="MiSans" panose="00000700000000000000" charset="-122"/>
              <a:sym typeface="+mn-ea"/>
            </a:endParaRPr>
          </a:p>
          <a:p>
            <a:pPr algn="l"/>
            <a:r>
              <a:rPr lang="en-US" altLang="zh-CN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Note</a:t>
            </a:r>
            <a:r>
              <a:rPr lang="zh-CN" altLang="en-US" b="1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：</a:t>
            </a:r>
            <a:endParaRPr lang="zh-CN" altLang="en-US" b="1">
              <a:latin typeface="MiSans" panose="00000700000000000000" charset="-122"/>
              <a:ea typeface="MiSans" panose="00000700000000000000" charset="-122"/>
              <a:cs typeface="MiSans" panose="00000700000000000000" charset="-122"/>
            </a:endParaRPr>
          </a:p>
          <a:p>
            <a:pPr algn="l"/>
            <a:r>
              <a:rPr lang="en-US" altLang="zh-CN">
                <a:latin typeface="MiSans" panose="00000700000000000000" charset="-122"/>
                <a:ea typeface="MiSans" panose="00000700000000000000" charset="-122"/>
                <a:cs typeface="MiSans" panose="00000700000000000000" charset="-122"/>
                <a:sym typeface="+mn-ea"/>
              </a:rPr>
              <a:t>1. This function only supports remote software-based restart. Remote hardware restart is currently not supported.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8615" y="1290955"/>
            <a:ext cx="5288915" cy="45186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WY4YmU3MzQ2M2ZlYjk5MWFlOTQ4YTA5MzI2YWYwM2QifQ=="/>
  <p:tag name="KSO_WPP_MARK_KEY" val="a7803056-68f3-4330-94c8-147c19b4e53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heme/theme1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721</Words>
  <Application>Microsoft Office PowerPoint</Application>
  <PresentationFormat>Panoramiczny</PresentationFormat>
  <Paragraphs>43</Paragraphs>
  <Slides>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5</vt:i4>
      </vt:variant>
    </vt:vector>
  </HeadingPairs>
  <TitlesOfParts>
    <vt:vector size="12" baseType="lpstr">
      <vt:lpstr>MiSans</vt:lpstr>
      <vt:lpstr>Wingdings</vt:lpstr>
      <vt:lpstr>Calibri</vt:lpstr>
      <vt:lpstr>Arial</vt:lpstr>
      <vt:lpstr>1_Office 主题​​</vt:lpstr>
      <vt:lpstr>2_Office 主题​​</vt:lpstr>
      <vt:lpstr>3_Office 主题​​</vt:lpstr>
      <vt:lpstr>10.ELT-12 connected to CHNT Meter（NEW)</vt:lpstr>
      <vt:lpstr>10.ELT-12 connected to CHNT Meter（NEW)</vt:lpstr>
      <vt:lpstr>11.ELT-12 connceted to Shelly Meter（NEW)</vt:lpstr>
      <vt:lpstr>11.ELT-12 connceted to Shelly Meter（NEW)</vt:lpstr>
      <vt:lpstr>12.Remote software Reboot Function（NEW)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</dc:creator>
  <cp:lastModifiedBy>Jan Migas</cp:lastModifiedBy>
  <cp:revision>226</cp:revision>
  <dcterms:created xsi:type="dcterms:W3CDTF">2025-12-03T09:58:32Z</dcterms:created>
  <dcterms:modified xsi:type="dcterms:W3CDTF">2025-12-03T20:44:03Z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1033-6.12.2.8699</vt:lpwstr>
  </property>
  <property fmtid="{D5CDD505-2E9C-101B-9397-08002B2CF9AE}" pid="3" name="ICV">
    <vt:lpwstr>4D5203780C8474E6C70930693A7E9E14_43</vt:lpwstr>
  </property>
</Properties>
</file>